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517" autoAdjust="0"/>
  </p:normalViewPr>
  <p:slideViewPr>
    <p:cSldViewPr snapToGrid="0">
      <p:cViewPr varScale="1">
        <p:scale>
          <a:sx n="103" d="100"/>
          <a:sy n="103" d="100"/>
        </p:scale>
        <p:origin x="852" y="-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134A9B-1A83-4B18-B216-EB52ABCBACDF}" type="datetimeFigureOut">
              <a:rPr lang="en-US" smtClean="0"/>
              <a:t>6/19/2025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337D0C-C67C-4855-9285-BC58CB4AD8A5}" type="slidenum">
              <a:rPr lang="en-US" smtClean="0"/>
              <a:t>‹#›</a:t>
            </a:fld>
            <a:endParaRPr lang="en-US"/>
          </a:p>
        </p:txBody>
      </p:sp>
    </p:spTree>
    <p:extLst>
      <p:ext uri="{BB962C8B-B14F-4D97-AF65-F5344CB8AC3E}">
        <p14:creationId xmlns:p14="http://schemas.microsoft.com/office/powerpoint/2010/main" val="505816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7783F-55E2-11DE-1C83-4E5C8840A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A4BA7E1-B45C-28B0-FB45-EA887A8F04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51924C-0325-EFA5-F189-6DF017C4A000}"/>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5" name="Footer Placeholder 4">
            <a:extLst>
              <a:ext uri="{FF2B5EF4-FFF2-40B4-BE49-F238E27FC236}">
                <a16:creationId xmlns:a16="http://schemas.microsoft.com/office/drawing/2014/main" id="{E45BD614-C737-00D3-95EF-EFBB80D48F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432A58-87E8-0061-08D5-09CD1D8F00B3}"/>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3295375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4C49C-9244-FD0E-345A-1FFF728814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404CD0-FB61-6406-253E-2A763C3B34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3B2331-E680-1DB6-9F11-CEBFA15602E6}"/>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5" name="Footer Placeholder 4">
            <a:extLst>
              <a:ext uri="{FF2B5EF4-FFF2-40B4-BE49-F238E27FC236}">
                <a16:creationId xmlns:a16="http://schemas.microsoft.com/office/drawing/2014/main" id="{A075ED26-5871-177D-0E01-03E8CB1CEB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5274C-C2BD-E736-7F73-4348EE542C80}"/>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1931313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C6DFE9-7B91-F69E-08DD-F15462BB826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350294-81D5-1EBB-D7D4-62807FF7F5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D7791B-6EB4-B1A6-ADE3-B51A95AFAEFD}"/>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5" name="Footer Placeholder 4">
            <a:extLst>
              <a:ext uri="{FF2B5EF4-FFF2-40B4-BE49-F238E27FC236}">
                <a16:creationId xmlns:a16="http://schemas.microsoft.com/office/drawing/2014/main" id="{84395738-DC82-69F6-13C3-63C8F190E3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EAF684-A737-437D-557D-35E1CA458D18}"/>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1394000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44F68-35AD-9CE0-F9E2-4E05F44BD0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F8EC8E-8820-42B5-B759-E2CE50E16C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3283BD-5BE1-1B57-95C3-CD0F047054DB}"/>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5" name="Footer Placeholder 4">
            <a:extLst>
              <a:ext uri="{FF2B5EF4-FFF2-40B4-BE49-F238E27FC236}">
                <a16:creationId xmlns:a16="http://schemas.microsoft.com/office/drawing/2014/main" id="{8F323CEE-48AF-7EDB-3C57-1DB464AF57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2E3F6-23E5-E53A-00E2-12F12C89F974}"/>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1312675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D82E4-7BBE-3944-74B5-CB49E1AE24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5E2FEF-5C20-74FC-BAC7-B27E308D40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57437D-248A-90D2-5AA1-C6A0B61103FC}"/>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5" name="Footer Placeholder 4">
            <a:extLst>
              <a:ext uri="{FF2B5EF4-FFF2-40B4-BE49-F238E27FC236}">
                <a16:creationId xmlns:a16="http://schemas.microsoft.com/office/drawing/2014/main" id="{CA78948B-B726-5CD9-8560-B63B44D079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986671-BF18-781A-2142-0E9FD20E584E}"/>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3302212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99B86-1140-9C29-75EC-71A97B49BC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2441F0-AD1A-070B-0073-940EBFD36E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C2FC5E-8C4A-B526-6637-A913052590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17A31A-0540-3AB7-6CE7-88BE2B99CFE9}"/>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6" name="Footer Placeholder 5">
            <a:extLst>
              <a:ext uri="{FF2B5EF4-FFF2-40B4-BE49-F238E27FC236}">
                <a16:creationId xmlns:a16="http://schemas.microsoft.com/office/drawing/2014/main" id="{AB5492E6-5379-F466-FEC8-B44DFED0E6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5B3914-2AF9-1FD5-401B-83D55842E06D}"/>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3360101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57972-EBC7-E15D-8B5A-CDC344F48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C852BB-993E-0307-0E44-7BFBC2FDD6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FB1D0A-94BE-7A1A-8F0B-CF7E0439C2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59EA3E-B2E7-B035-D8E2-A8ACF5EB51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207B34-F60B-AA90-1005-1369081386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CEF363D-350B-5DD3-652C-C49FC489901D}"/>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8" name="Footer Placeholder 7">
            <a:extLst>
              <a:ext uri="{FF2B5EF4-FFF2-40B4-BE49-F238E27FC236}">
                <a16:creationId xmlns:a16="http://schemas.microsoft.com/office/drawing/2014/main" id="{A224E775-B91B-138C-F05D-488102F5D4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CABC11-395C-F4C5-2160-636115CA4AA9}"/>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3047620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57779-83CD-A670-53EF-FA18E423D7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FF325BB-F00B-CBA7-81E7-8070C4023CB4}"/>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4" name="Footer Placeholder 3">
            <a:extLst>
              <a:ext uri="{FF2B5EF4-FFF2-40B4-BE49-F238E27FC236}">
                <a16:creationId xmlns:a16="http://schemas.microsoft.com/office/drawing/2014/main" id="{C90A8ACF-7451-7BE7-67EF-89842551BA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0C2E84-4E76-FEBA-064F-229846BA1138}"/>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2215536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B7652F-23D8-2750-EAD4-83FF8313E943}"/>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3" name="Footer Placeholder 2">
            <a:extLst>
              <a:ext uri="{FF2B5EF4-FFF2-40B4-BE49-F238E27FC236}">
                <a16:creationId xmlns:a16="http://schemas.microsoft.com/office/drawing/2014/main" id="{17A9D8CF-06C0-FF78-7475-A9D87CF4AC3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37253C1-A3D6-2D42-6EBE-9ACD6DD4DD6C}"/>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823441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09515-7EDF-5FD5-3134-3BB8EC347A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64FB07-2715-6DF1-6398-5C946F13DE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65F1A5-D3D7-A9D3-5638-34EFC95E06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1CB266-005B-E2BC-AE78-BDBE5AC77C94}"/>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6" name="Footer Placeholder 5">
            <a:extLst>
              <a:ext uri="{FF2B5EF4-FFF2-40B4-BE49-F238E27FC236}">
                <a16:creationId xmlns:a16="http://schemas.microsoft.com/office/drawing/2014/main" id="{3FB92E45-8BC5-48CF-E90F-F1CB4F0433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E41D7F-97C3-8FA7-3325-420B98D35066}"/>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3921641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22F2D-AA1D-03FE-C628-152B246719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BC8674B-74C6-7370-2DAB-FCB451B704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897617-D899-2570-6208-BBAF44730F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B37105-30E8-DC55-7E24-004F45D789B1}"/>
              </a:ext>
            </a:extLst>
          </p:cNvPr>
          <p:cNvSpPr>
            <a:spLocks noGrp="1"/>
          </p:cNvSpPr>
          <p:nvPr>
            <p:ph type="dt" sz="half" idx="10"/>
          </p:nvPr>
        </p:nvSpPr>
        <p:spPr/>
        <p:txBody>
          <a:bodyPr/>
          <a:lstStyle/>
          <a:p>
            <a:fld id="{7FA24AE0-0563-4CE8-A5B7-96014E36E395}" type="datetimeFigureOut">
              <a:rPr lang="en-US" smtClean="0"/>
              <a:t>6/19/2025</a:t>
            </a:fld>
            <a:endParaRPr lang="en-US"/>
          </a:p>
        </p:txBody>
      </p:sp>
      <p:sp>
        <p:nvSpPr>
          <p:cNvPr id="6" name="Footer Placeholder 5">
            <a:extLst>
              <a:ext uri="{FF2B5EF4-FFF2-40B4-BE49-F238E27FC236}">
                <a16:creationId xmlns:a16="http://schemas.microsoft.com/office/drawing/2014/main" id="{C884F171-2F48-6C8B-AAA6-E5CD8B3167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205458-241B-5EE6-E3A1-76D17E1098D8}"/>
              </a:ext>
            </a:extLst>
          </p:cNvPr>
          <p:cNvSpPr>
            <a:spLocks noGrp="1"/>
          </p:cNvSpPr>
          <p:nvPr>
            <p:ph type="sldNum" sz="quarter" idx="12"/>
          </p:nvPr>
        </p:nvSpPr>
        <p:spPr/>
        <p:txBody>
          <a:bodyPr/>
          <a:lstStyle/>
          <a:p>
            <a:fld id="{A96B03F9-65F0-4BB9-846E-BDF55093854B}" type="slidenum">
              <a:rPr lang="en-US" smtClean="0"/>
              <a:t>‹#›</a:t>
            </a:fld>
            <a:endParaRPr lang="en-US"/>
          </a:p>
        </p:txBody>
      </p:sp>
    </p:spTree>
    <p:extLst>
      <p:ext uri="{BB962C8B-B14F-4D97-AF65-F5344CB8AC3E}">
        <p14:creationId xmlns:p14="http://schemas.microsoft.com/office/powerpoint/2010/main" val="356877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rgbClr val="92D050"/>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1F34A7-5A6B-56FE-0B81-BFDC812A3B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D72A0BD-AC4D-A497-8AF0-94409FB55E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81A6D6-102C-C8D5-D6B4-DE32D65B1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A24AE0-0563-4CE8-A5B7-96014E36E395}" type="datetimeFigureOut">
              <a:rPr lang="en-US" smtClean="0"/>
              <a:t>6/19/2025</a:t>
            </a:fld>
            <a:endParaRPr lang="en-US"/>
          </a:p>
        </p:txBody>
      </p:sp>
      <p:sp>
        <p:nvSpPr>
          <p:cNvPr id="5" name="Footer Placeholder 4">
            <a:extLst>
              <a:ext uri="{FF2B5EF4-FFF2-40B4-BE49-F238E27FC236}">
                <a16:creationId xmlns:a16="http://schemas.microsoft.com/office/drawing/2014/main" id="{07DB7478-B03F-2F4A-B399-F9BA30B038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B38FAB-9FF4-7BB2-02FF-E927E2CD45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6B03F9-65F0-4BB9-846E-BDF55093854B}" type="slidenum">
              <a:rPr lang="en-US" smtClean="0"/>
              <a:t>‹#›</a:t>
            </a:fld>
            <a:endParaRPr lang="en-US"/>
          </a:p>
        </p:txBody>
      </p:sp>
    </p:spTree>
    <p:extLst>
      <p:ext uri="{BB962C8B-B14F-4D97-AF65-F5344CB8AC3E}">
        <p14:creationId xmlns:p14="http://schemas.microsoft.com/office/powerpoint/2010/main" val="2786709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pattFill prst="pct5">
          <a:fgClr>
            <a:srgbClr val="92D050"/>
          </a:fgClr>
          <a:bgClr>
            <a:schemeClr val="bg1"/>
          </a:bgClr>
        </a:patt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D69B3EB-4837-0853-9874-5223028A3F03}"/>
              </a:ext>
            </a:extLst>
          </p:cNvPr>
          <p:cNvSpPr>
            <a:spLocks noGrp="1"/>
          </p:cNvSpPr>
          <p:nvPr>
            <p:ph type="ctrTitle"/>
          </p:nvPr>
        </p:nvSpPr>
        <p:spPr>
          <a:xfrm>
            <a:off x="1371597" y="348865"/>
            <a:ext cx="10044023" cy="877729"/>
          </a:xfrm>
          <a:noFill/>
          <a:ln>
            <a:solidFill>
              <a:schemeClr val="accent1"/>
            </a:solidFill>
          </a:ln>
        </p:spPr>
        <p:txBody>
          <a:bodyPr vert="horz" lIns="91440" tIns="45720" rIns="91440" bIns="45720" rtlCol="0" anchor="ctr">
            <a:normAutofit/>
          </a:bodyPr>
          <a:lstStyle/>
          <a:p>
            <a:r>
              <a:rPr lang="ja-JP" altLang="en-US" sz="2400" b="1" kern="1200" dirty="0">
                <a:solidFill>
                  <a:srgbClr val="FFFFFF"/>
                </a:solidFill>
                <a:latin typeface="+mj-lt"/>
                <a:ea typeface="+mj-ea"/>
                <a:cs typeface="+mj-cs"/>
              </a:rPr>
              <a:t>カレンダーデイフリータイム終了後のデマレージ計算方法</a:t>
            </a:r>
            <a:endParaRPr lang="en-US" sz="2400" b="1" kern="1200" dirty="0">
              <a:solidFill>
                <a:srgbClr val="FFFFFF"/>
              </a:solidFill>
              <a:latin typeface="+mj-lt"/>
              <a:ea typeface="+mj-ea"/>
              <a:cs typeface="+mj-cs"/>
            </a:endParaRPr>
          </a:p>
        </p:txBody>
      </p:sp>
      <p:sp>
        <p:nvSpPr>
          <p:cNvPr id="3" name="Subtitle 2">
            <a:extLst>
              <a:ext uri="{FF2B5EF4-FFF2-40B4-BE49-F238E27FC236}">
                <a16:creationId xmlns:a16="http://schemas.microsoft.com/office/drawing/2014/main" id="{C62704F5-093E-52BD-C526-7075D51C2C31}"/>
              </a:ext>
            </a:extLst>
          </p:cNvPr>
          <p:cNvSpPr>
            <a:spLocks noGrp="1"/>
          </p:cNvSpPr>
          <p:nvPr>
            <p:ph type="subTitle" idx="1"/>
          </p:nvPr>
        </p:nvSpPr>
        <p:spPr>
          <a:xfrm>
            <a:off x="1524000" y="1184990"/>
            <a:ext cx="9144000" cy="274662"/>
          </a:xfrm>
        </p:spPr>
        <p:txBody>
          <a:bodyPr>
            <a:noAutofit/>
          </a:bodyPr>
          <a:lstStyle/>
          <a:p>
            <a:pPr marL="0" marR="0" indent="279400">
              <a:spcBef>
                <a:spcPts val="0"/>
              </a:spcBef>
              <a:spcAft>
                <a:spcPts val="0"/>
              </a:spcAft>
            </a:pPr>
            <a:endParaRPr lang="en-US" sz="1400" dirty="0">
              <a:latin typeface="Arial" panose="020B0604020202020204" pitchFamily="34" charset="0"/>
              <a:ea typeface="ＭＳ 明朝" panose="02020609040205080304" pitchFamily="17" charset="-128"/>
            </a:endParaRPr>
          </a:p>
          <a:p>
            <a:pPr marL="0" marR="0" indent="279400">
              <a:spcBef>
                <a:spcPts val="0"/>
              </a:spcBef>
              <a:spcAft>
                <a:spcPts val="0"/>
              </a:spcAft>
            </a:pPr>
            <a:endParaRPr lang="en-US" sz="1400" dirty="0">
              <a:effectLst/>
              <a:latin typeface="Arial" panose="020B0604020202020204" pitchFamily="34" charset="0"/>
              <a:ea typeface="ＭＳ 明朝" panose="02020609040205080304" pitchFamily="17" charset="-128"/>
            </a:endParaRPr>
          </a:p>
          <a:p>
            <a:pPr marL="0" marR="0" indent="279400">
              <a:spcBef>
                <a:spcPts val="0"/>
              </a:spcBef>
              <a:spcAft>
                <a:spcPts val="0"/>
              </a:spcAft>
            </a:pPr>
            <a:endParaRPr lang="en-US" altLang="ja-JP" sz="1400" dirty="0">
              <a:latin typeface="Arial" panose="020B0604020202020204" pitchFamily="34" charset="0"/>
              <a:ea typeface="ＭＳ 明朝" panose="02020609040205080304" pitchFamily="17" charset="-128"/>
              <a:cs typeface="Arial" panose="020B0604020202020204" pitchFamily="34" charset="0"/>
            </a:endParaRPr>
          </a:p>
          <a:p>
            <a:pPr marL="0" marR="0" indent="279400">
              <a:spcBef>
                <a:spcPts val="0"/>
              </a:spcBef>
              <a:spcAft>
                <a:spcPts val="0"/>
              </a:spcAft>
            </a:pPr>
            <a:r>
              <a:rPr lang="ja-JP" sz="1400" dirty="0">
                <a:effectLst/>
                <a:latin typeface="Arial" panose="020B0604020202020204" pitchFamily="34" charset="0"/>
                <a:ea typeface="ＭＳ 明朝" panose="02020609040205080304" pitchFamily="17" charset="-128"/>
                <a:cs typeface="Arial" panose="020B0604020202020204" pitchFamily="34" charset="0"/>
              </a:rPr>
              <a:t>　</a:t>
            </a:r>
            <a:r>
              <a:rPr lang="ja-JP" altLang="en-US" sz="1400" dirty="0">
                <a:effectLst/>
                <a:latin typeface="Arial" panose="020B0604020202020204" pitchFamily="34" charset="0"/>
                <a:ea typeface="ＭＳ 明朝" panose="02020609040205080304" pitchFamily="17" charset="-128"/>
                <a:cs typeface="Arial" panose="020B0604020202020204" pitchFamily="34" charset="0"/>
              </a:rPr>
              <a:t>　　</a:t>
            </a:r>
            <a:endParaRPr lang="en-US" altLang="ja-JP" sz="1400" dirty="0">
              <a:effectLst/>
              <a:latin typeface="Arial" panose="020B0604020202020204" pitchFamily="34" charset="0"/>
              <a:ea typeface="ＭＳ 明朝" panose="02020609040205080304" pitchFamily="17" charset="-128"/>
              <a:cs typeface="Arial" panose="020B0604020202020204" pitchFamily="34" charset="0"/>
            </a:endParaRPr>
          </a:p>
          <a:p>
            <a:pPr marL="0" marR="0" indent="279400">
              <a:spcBef>
                <a:spcPts val="0"/>
              </a:spcBef>
              <a:spcAft>
                <a:spcPts val="0"/>
              </a:spcAft>
            </a:pPr>
            <a:endParaRPr lang="en-US" sz="1600" dirty="0">
              <a:latin typeface="+mn-ea"/>
              <a:cs typeface="Arial" panose="020B0604020202020204" pitchFamily="34" charset="0"/>
            </a:endParaRPr>
          </a:p>
          <a:p>
            <a:pPr marL="0" marR="0" indent="279400" algn="l">
              <a:spcBef>
                <a:spcPts val="0"/>
              </a:spcBef>
              <a:spcAft>
                <a:spcPts val="0"/>
              </a:spcAft>
            </a:pPr>
            <a:r>
              <a:rPr lang="ja-JP" altLang="en-US" sz="1400" dirty="0">
                <a:effectLst/>
                <a:latin typeface="+mn-ea"/>
                <a:cs typeface="Arial" panose="020B0604020202020204" pitchFamily="34" charset="0"/>
              </a:rPr>
              <a:t>弊社タリフとなる</a:t>
            </a:r>
            <a:r>
              <a:rPr lang="en-US" altLang="ja-JP" sz="1400" dirty="0">
                <a:effectLst/>
                <a:latin typeface="+mn-ea"/>
                <a:cs typeface="Arial" panose="020B0604020202020204" pitchFamily="34" charset="0"/>
              </a:rPr>
              <a:t>6</a:t>
            </a:r>
            <a:r>
              <a:rPr lang="ja-JP" altLang="en-US" sz="1400" dirty="0">
                <a:effectLst/>
                <a:latin typeface="+mn-ea"/>
                <a:cs typeface="Arial" panose="020B0604020202020204" pitchFamily="34" charset="0"/>
              </a:rPr>
              <a:t>ワーキングデイ（</a:t>
            </a:r>
            <a:r>
              <a:rPr lang="en-US" altLang="ja-JP" sz="1400" dirty="0">
                <a:effectLst/>
                <a:latin typeface="+mn-ea"/>
                <a:cs typeface="Arial" panose="020B0604020202020204" pitchFamily="34" charset="0"/>
              </a:rPr>
              <a:t>DRY) </a:t>
            </a:r>
            <a:r>
              <a:rPr lang="ja-JP" altLang="en-US" sz="1400" dirty="0">
                <a:effectLst/>
                <a:latin typeface="+mn-ea"/>
                <a:cs typeface="Arial" panose="020B0604020202020204" pitchFamily="34" charset="0"/>
              </a:rPr>
              <a:t>フリータイム超過後のデマレージ金額表を基に計算いたします。</a:t>
            </a:r>
            <a:endParaRPr lang="en-US" altLang="ja-JP" sz="1400" dirty="0">
              <a:effectLst/>
              <a:latin typeface="+mn-ea"/>
              <a:cs typeface="Arial" panose="020B0604020202020204" pitchFamily="34" charset="0"/>
            </a:endParaRPr>
          </a:p>
          <a:p>
            <a:pPr marL="0" marR="0" indent="279400" algn="l">
              <a:spcBef>
                <a:spcPts val="0"/>
              </a:spcBef>
              <a:spcAft>
                <a:spcPts val="0"/>
              </a:spcAft>
            </a:pPr>
            <a:endParaRPr lang="en-US" altLang="ja-JP" sz="1400" dirty="0">
              <a:effectLst/>
              <a:latin typeface="+mn-ea"/>
              <a:cs typeface="Arial" panose="020B0604020202020204" pitchFamily="34" charset="0"/>
            </a:endParaRPr>
          </a:p>
          <a:p>
            <a:pPr marL="0" marR="0" indent="279400" algn="l">
              <a:spcBef>
                <a:spcPts val="0"/>
              </a:spcBef>
              <a:spcAft>
                <a:spcPts val="0"/>
              </a:spcAft>
            </a:pPr>
            <a:endParaRPr lang="en-US" altLang="ja-JP" sz="1400" dirty="0">
              <a:latin typeface="+mn-ea"/>
              <a:cs typeface="Arial" panose="020B0604020202020204" pitchFamily="34" charset="0"/>
            </a:endParaRPr>
          </a:p>
          <a:p>
            <a:pPr marL="0" marR="0" indent="279400" algn="l">
              <a:spcBef>
                <a:spcPts val="0"/>
              </a:spcBef>
              <a:spcAft>
                <a:spcPts val="0"/>
              </a:spcAft>
            </a:pPr>
            <a:r>
              <a:rPr lang="en-US" altLang="ja-JP" sz="1400" dirty="0">
                <a:latin typeface="+mn-ea"/>
                <a:cs typeface="Arial" panose="020B0604020202020204" pitchFamily="34" charset="0"/>
              </a:rPr>
              <a:t>1</a:t>
            </a:r>
            <a:r>
              <a:rPr lang="ja-JP" altLang="en-US" sz="1400" dirty="0">
                <a:latin typeface="+mn-ea"/>
                <a:cs typeface="Arial" panose="020B0604020202020204" pitchFamily="34" charset="0"/>
              </a:rPr>
              <a:t>．</a:t>
            </a:r>
            <a:r>
              <a:rPr lang="en-US" altLang="ja-JP" sz="1400" dirty="0">
                <a:latin typeface="+mn-ea"/>
                <a:cs typeface="Arial" panose="020B0604020202020204" pitchFamily="34" charset="0"/>
              </a:rPr>
              <a:t>6</a:t>
            </a:r>
            <a:r>
              <a:rPr lang="ja-JP" altLang="en-US" sz="1400" dirty="0">
                <a:latin typeface="+mn-ea"/>
                <a:cs typeface="Arial" panose="020B0604020202020204" pitchFamily="34" charset="0"/>
              </a:rPr>
              <a:t>ワーキングデイ（日祝除く）のフリータイム超過日から搬出日までの日数を</a:t>
            </a:r>
            <a:endParaRPr lang="en-US" altLang="ja-JP" sz="1400" dirty="0">
              <a:latin typeface="+mn-ea"/>
              <a:cs typeface="Arial" panose="020B0604020202020204" pitchFamily="34" charset="0"/>
            </a:endParaRPr>
          </a:p>
          <a:p>
            <a:pPr marL="0" marR="0" indent="279400" algn="l">
              <a:spcBef>
                <a:spcPts val="0"/>
              </a:spcBef>
              <a:spcAft>
                <a:spcPts val="0"/>
              </a:spcAft>
            </a:pPr>
            <a:r>
              <a:rPr lang="ja-JP" altLang="en-US" sz="1400" dirty="0">
                <a:latin typeface="+mn-ea"/>
                <a:cs typeface="Arial" panose="020B0604020202020204" pitchFamily="34" charset="0"/>
              </a:rPr>
              <a:t>　下記デマレージ金額表の料率に適用</a:t>
            </a:r>
            <a:endParaRPr lang="en-US" altLang="ja-JP" sz="1400" dirty="0">
              <a:latin typeface="+mn-ea"/>
              <a:cs typeface="Arial" panose="020B0604020202020204" pitchFamily="34" charset="0"/>
            </a:endParaRPr>
          </a:p>
          <a:p>
            <a:pPr marL="0" marR="0" indent="279400" algn="l">
              <a:spcBef>
                <a:spcPts val="0"/>
              </a:spcBef>
              <a:spcAft>
                <a:spcPts val="0"/>
              </a:spcAft>
            </a:pPr>
            <a:endParaRPr lang="en-US" altLang="ja-JP" sz="1400" dirty="0">
              <a:latin typeface="+mn-ea"/>
              <a:cs typeface="Arial" panose="020B0604020202020204" pitchFamily="34" charset="0"/>
            </a:endParaRPr>
          </a:p>
          <a:p>
            <a:pPr marL="0" marR="0" indent="279400" algn="l">
              <a:spcBef>
                <a:spcPts val="0"/>
              </a:spcBef>
              <a:spcAft>
                <a:spcPts val="0"/>
              </a:spcAft>
            </a:pPr>
            <a:r>
              <a:rPr lang="en-US" altLang="ja-JP" sz="1400" dirty="0">
                <a:latin typeface="+mn-ea"/>
                <a:cs typeface="Arial" panose="020B0604020202020204" pitchFamily="34" charset="0"/>
              </a:rPr>
              <a:t>2</a:t>
            </a:r>
            <a:r>
              <a:rPr lang="ja-JP" altLang="en-US" sz="1400" dirty="0">
                <a:latin typeface="+mn-ea"/>
                <a:cs typeface="Arial" panose="020B0604020202020204" pitchFamily="34" charset="0"/>
              </a:rPr>
              <a:t>．カレンダーフリータイム超過後の日数を上記</a:t>
            </a:r>
            <a:r>
              <a:rPr lang="en-US" altLang="ja-JP" sz="1400" dirty="0">
                <a:latin typeface="+mn-ea"/>
                <a:cs typeface="Arial" panose="020B0604020202020204" pitchFamily="34" charset="0"/>
              </a:rPr>
              <a:t>1.</a:t>
            </a:r>
            <a:r>
              <a:rPr lang="ja-JP" altLang="en-US" sz="1400" dirty="0">
                <a:latin typeface="+mn-ea"/>
                <a:cs typeface="Arial" panose="020B0604020202020204" pitchFamily="34" charset="0"/>
              </a:rPr>
              <a:t>に照らし合わせてデマレージ金額を算出してください。</a:t>
            </a:r>
            <a:endParaRPr lang="en-US" altLang="ja-JP" sz="1400" dirty="0">
              <a:latin typeface="+mn-ea"/>
              <a:cs typeface="Arial" panose="020B0604020202020204" pitchFamily="34" charset="0"/>
            </a:endParaRPr>
          </a:p>
          <a:p>
            <a:pPr marL="0" marR="0" indent="279400">
              <a:spcBef>
                <a:spcPts val="0"/>
              </a:spcBef>
              <a:spcAft>
                <a:spcPts val="0"/>
              </a:spcAft>
            </a:pPr>
            <a:endParaRPr lang="en-US" altLang="ja-JP" sz="1200" dirty="0">
              <a:latin typeface="+mn-ea"/>
              <a:cs typeface="Arial" panose="020B0604020202020204" pitchFamily="34" charset="0"/>
            </a:endParaRPr>
          </a:p>
          <a:p>
            <a:pPr marL="0" marR="0" indent="279400">
              <a:spcBef>
                <a:spcPts val="0"/>
              </a:spcBef>
              <a:spcAft>
                <a:spcPts val="0"/>
              </a:spcAft>
            </a:pPr>
            <a:endParaRPr lang="en-US" altLang="ja-JP" sz="1200" dirty="0">
              <a:latin typeface="+mn-ea"/>
              <a:cs typeface="Arial" panose="020B0604020202020204" pitchFamily="34" charset="0"/>
            </a:endParaRPr>
          </a:p>
          <a:p>
            <a:pPr marL="0" marR="0" indent="279400" algn="l">
              <a:spcBef>
                <a:spcPts val="0"/>
              </a:spcBef>
              <a:spcAft>
                <a:spcPts val="0"/>
              </a:spcAft>
            </a:pPr>
            <a:r>
              <a:rPr lang="ja-JP" altLang="en-US" sz="1200" dirty="0">
                <a:latin typeface="+mn-ea"/>
                <a:cs typeface="Arial" panose="020B0604020202020204" pitchFamily="34" charset="0"/>
              </a:rPr>
              <a:t>＊</a:t>
            </a:r>
            <a:r>
              <a:rPr lang="en-US" altLang="ja-JP" sz="1200" dirty="0">
                <a:latin typeface="+mn-ea"/>
                <a:cs typeface="Arial" panose="020B0604020202020204" pitchFamily="34" charset="0"/>
              </a:rPr>
              <a:t>6</a:t>
            </a:r>
            <a:r>
              <a:rPr lang="ja-JP" altLang="en-US" sz="1200" dirty="0">
                <a:latin typeface="+mn-ea"/>
                <a:cs typeface="Arial" panose="020B0604020202020204" pitchFamily="34" charset="0"/>
              </a:rPr>
              <a:t>ワーキングデイ期間中の日祝日の有無によって加算される金額が異なりますのでご留意ください</a:t>
            </a:r>
            <a:endParaRPr lang="en-US" altLang="ja-JP" sz="1200" dirty="0">
              <a:latin typeface="+mn-ea"/>
              <a:cs typeface="Arial" panose="020B0604020202020204" pitchFamily="34" charset="0"/>
            </a:endParaRPr>
          </a:p>
          <a:p>
            <a:pPr marL="0" marR="0" indent="279400" algn="l">
              <a:spcBef>
                <a:spcPts val="0"/>
              </a:spcBef>
              <a:spcAft>
                <a:spcPts val="0"/>
              </a:spcAft>
            </a:pPr>
            <a:endParaRPr lang="en-US" altLang="ja-JP" sz="1200" dirty="0">
              <a:latin typeface="+mn-ea"/>
              <a:cs typeface="Arial" panose="020B0604020202020204" pitchFamily="34" charset="0"/>
            </a:endParaRPr>
          </a:p>
          <a:p>
            <a:pPr marL="0" marR="0" indent="279400" algn="l">
              <a:spcBef>
                <a:spcPts val="0"/>
              </a:spcBef>
              <a:spcAft>
                <a:spcPts val="0"/>
              </a:spcAft>
            </a:pPr>
            <a:r>
              <a:rPr lang="ja-JP" altLang="en-US" sz="1200" dirty="0">
                <a:latin typeface="+mn-ea"/>
                <a:cs typeface="Arial" panose="020B0604020202020204" pitchFamily="34" charset="0"/>
              </a:rPr>
              <a:t>＊特殊コンテナ（</a:t>
            </a:r>
            <a:r>
              <a:rPr lang="en-US" altLang="ja-JP" sz="1200" dirty="0">
                <a:latin typeface="+mn-ea"/>
                <a:cs typeface="Arial" panose="020B0604020202020204" pitchFamily="34" charset="0"/>
              </a:rPr>
              <a:t>Reefer /Open Top/Flat Rack</a:t>
            </a:r>
            <a:r>
              <a:rPr lang="ja-JP" altLang="en-US" sz="1200" dirty="0">
                <a:latin typeface="+mn-ea"/>
                <a:cs typeface="Arial" panose="020B0604020202020204" pitchFamily="34" charset="0"/>
              </a:rPr>
              <a:t>等）の場合につきましては輸入カスタマーサービス部へお問い合わせください。</a:t>
            </a:r>
            <a:endParaRPr lang="en-US" altLang="ja-JP" sz="1200" dirty="0">
              <a:latin typeface="+mn-ea"/>
              <a:cs typeface="Arial" panose="020B0604020202020204" pitchFamily="34" charset="0"/>
            </a:endParaRPr>
          </a:p>
          <a:p>
            <a:pPr marL="0" marR="0" indent="279400" algn="l">
              <a:spcBef>
                <a:spcPts val="0"/>
              </a:spcBef>
              <a:spcAft>
                <a:spcPts val="0"/>
              </a:spcAft>
            </a:pPr>
            <a:r>
              <a:rPr lang="en-US" altLang="ja-JP" sz="1200" dirty="0">
                <a:latin typeface="+mn-ea"/>
                <a:cs typeface="Arial" panose="020B0604020202020204" pitchFamily="34" charset="0"/>
              </a:rPr>
              <a:t>					</a:t>
            </a:r>
            <a:r>
              <a:rPr lang="ja-JP" altLang="en-US" sz="1200" dirty="0">
                <a:latin typeface="+mn-ea"/>
                <a:cs typeface="Arial" panose="020B0604020202020204" pitchFamily="34" charset="0"/>
              </a:rPr>
              <a:t>　　　　</a:t>
            </a:r>
            <a:endParaRPr lang="en-US" altLang="ja-JP" sz="1200" dirty="0">
              <a:latin typeface="+mn-ea"/>
              <a:cs typeface="Arial" panose="020B0604020202020204" pitchFamily="34" charset="0"/>
            </a:endParaRPr>
          </a:p>
          <a:p>
            <a:pPr marL="0" marR="0" indent="279400" algn="l">
              <a:spcBef>
                <a:spcPts val="0"/>
              </a:spcBef>
              <a:spcAft>
                <a:spcPts val="0"/>
              </a:spcAft>
            </a:pPr>
            <a:r>
              <a:rPr lang="ja-JP" altLang="en-US" sz="1200" dirty="0">
                <a:effectLst/>
                <a:latin typeface="+mn-ea"/>
                <a:cs typeface="Arial" panose="020B0604020202020204" pitchFamily="34" charset="0"/>
              </a:rPr>
              <a:t>　　　　　　　　　　　　　　　　　　　　　　　　　　　　　　　　</a:t>
            </a:r>
            <a:r>
              <a:rPr lang="ja-JP" altLang="en-US" sz="1100" dirty="0">
                <a:effectLst/>
                <a:latin typeface="+mn-ea"/>
                <a:cs typeface="Arial" panose="020B0604020202020204" pitchFamily="34" charset="0"/>
              </a:rPr>
              <a:t>デマレージ金額表（</a:t>
            </a:r>
            <a:r>
              <a:rPr lang="en-US" altLang="ja-JP" sz="1100" dirty="0">
                <a:effectLst/>
                <a:latin typeface="+mn-ea"/>
                <a:cs typeface="Arial" panose="020B0604020202020204" pitchFamily="34" charset="0"/>
              </a:rPr>
              <a:t>20‘</a:t>
            </a:r>
            <a:r>
              <a:rPr lang="ja-JP" altLang="en-US" sz="1100" dirty="0">
                <a:effectLst/>
                <a:latin typeface="+mn-ea"/>
                <a:cs typeface="Arial" panose="020B0604020202020204" pitchFamily="34" charset="0"/>
              </a:rPr>
              <a:t>＆</a:t>
            </a:r>
            <a:r>
              <a:rPr lang="en-US" altLang="ja-JP" sz="1100" dirty="0">
                <a:effectLst/>
                <a:latin typeface="+mn-ea"/>
                <a:cs typeface="Arial" panose="020B0604020202020204" pitchFamily="34" charset="0"/>
              </a:rPr>
              <a:t>40’</a:t>
            </a:r>
            <a:r>
              <a:rPr lang="ja-JP" altLang="en-US" sz="1100" dirty="0">
                <a:effectLst/>
                <a:latin typeface="+mn-ea"/>
                <a:cs typeface="Arial" panose="020B0604020202020204" pitchFamily="34" charset="0"/>
              </a:rPr>
              <a:t>）</a:t>
            </a:r>
            <a:endParaRPr lang="en-US" altLang="ja-JP" sz="1100" dirty="0">
              <a:effectLst/>
              <a:latin typeface="+mn-ea"/>
              <a:cs typeface="Arial" panose="020B0604020202020204" pitchFamily="34" charset="0"/>
            </a:endParaRPr>
          </a:p>
          <a:p>
            <a:pPr marL="0" marR="0" indent="279400">
              <a:spcBef>
                <a:spcPts val="0"/>
              </a:spcBef>
              <a:spcAft>
                <a:spcPts val="0"/>
              </a:spcAft>
            </a:pPr>
            <a:endParaRPr lang="en-US" sz="1200" dirty="0">
              <a:effectLst/>
              <a:latin typeface="Arial" panose="020B0604020202020204" pitchFamily="34" charset="0"/>
              <a:ea typeface="ＭＳ 明朝" panose="02020609040205080304" pitchFamily="17" charset="-128"/>
              <a:cs typeface="Arial" panose="020B0604020202020204" pitchFamily="34" charset="0"/>
            </a:endParaRPr>
          </a:p>
          <a:p>
            <a:pPr marL="0" marR="0" indent="279400">
              <a:spcBef>
                <a:spcPts val="0"/>
              </a:spcBef>
              <a:spcAft>
                <a:spcPts val="0"/>
              </a:spcAft>
            </a:pPr>
            <a:endParaRPr lang="en-US" sz="1200" dirty="0">
              <a:effectLst/>
              <a:latin typeface="Arial" panose="020B0604020202020204" pitchFamily="34" charset="0"/>
              <a:ea typeface="ＭＳ 明朝" panose="02020609040205080304" pitchFamily="17" charset="-128"/>
              <a:cs typeface="Arial" panose="020B0604020202020204" pitchFamily="34" charset="0"/>
            </a:endParaRPr>
          </a:p>
          <a:p>
            <a:pPr marL="0" marR="0" indent="279400">
              <a:spcBef>
                <a:spcPts val="0"/>
              </a:spcBef>
              <a:spcAft>
                <a:spcPts val="0"/>
              </a:spcAft>
            </a:pPr>
            <a:endParaRPr lang="en-US" sz="1200" dirty="0">
              <a:effectLst/>
              <a:latin typeface="Times New Roman" panose="02020603050405020304" pitchFamily="18" charset="0"/>
              <a:ea typeface="ＭＳ 明朝" panose="02020609040205080304" pitchFamily="17" charset="-128"/>
            </a:endParaRPr>
          </a:p>
          <a:p>
            <a:r>
              <a:rPr lang="en-US" altLang="ja-JP" sz="1400" dirty="0"/>
              <a:t>		</a:t>
            </a:r>
          </a:p>
          <a:p>
            <a:r>
              <a:rPr lang="en-US" altLang="ja-JP" sz="1400" dirty="0"/>
              <a:t>		</a:t>
            </a:r>
            <a:r>
              <a:rPr lang="ja-JP" altLang="en-US" sz="1400" dirty="0"/>
              <a:t>　　</a:t>
            </a:r>
            <a:r>
              <a:rPr lang="en-US" altLang="ja-JP" sz="1400" dirty="0"/>
              <a:t>	</a:t>
            </a:r>
            <a:r>
              <a:rPr lang="ja-JP" altLang="en-US" sz="1400" dirty="0"/>
              <a:t>　　　　　　　　　　　　　　　　　　　　　　　　　　　　　　　　　　　　　　　　　　　　　　　　　　　　　　　　　　　　　　　　　　　　　　　　　　　　</a:t>
            </a:r>
            <a:r>
              <a:rPr lang="en-US" sz="1400" dirty="0"/>
              <a:t>	</a:t>
            </a:r>
            <a:r>
              <a:rPr lang="ja-JP" altLang="en-US" sz="1400" dirty="0"/>
              <a:t>　　　　　　　</a:t>
            </a:r>
            <a:r>
              <a:rPr lang="en-US" altLang="ja-JP" sz="1400" dirty="0"/>
              <a:t>		</a:t>
            </a:r>
            <a:r>
              <a:rPr lang="ja-JP" altLang="en-US" sz="1400" dirty="0"/>
              <a:t>　　　</a:t>
            </a:r>
            <a:r>
              <a:rPr lang="en-US" altLang="ja-JP" sz="1400" dirty="0"/>
              <a:t>	</a:t>
            </a:r>
            <a:r>
              <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rPr>
              <a:t> </a:t>
            </a:r>
            <a:r>
              <a:rPr lang="ja-JP" altLang="en-US" sz="1100" dirty="0"/>
              <a:t> </a:t>
            </a:r>
            <a:r>
              <a:rPr lang="ja-JP" altLang="en-US" sz="1400" dirty="0"/>
              <a:t>　　</a:t>
            </a:r>
            <a:r>
              <a:rPr lang="en-US" altLang="ja-JP" sz="1400" dirty="0"/>
              <a:t>	</a:t>
            </a:r>
            <a:r>
              <a:rPr lang="ja-JP" altLang="en-US" sz="1400" dirty="0"/>
              <a:t>　　　　　　　輸入カスタマーサービス部　　　　　　　　　　　　　　　　　　　　　　　　　　　　　　　　　　　　　</a:t>
            </a:r>
            <a:r>
              <a:rPr lang="en-US" altLang="ja-JP" sz="1400" dirty="0"/>
              <a:t>      							</a:t>
            </a:r>
            <a:r>
              <a:rPr lang="ja-JP" altLang="en-US" sz="1400" dirty="0"/>
              <a:t>　　東京：</a:t>
            </a:r>
            <a:r>
              <a:rPr lang="en-US" altLang="ja-JP" sz="1400" dirty="0"/>
              <a:t>TEL 03-3493-6262</a:t>
            </a:r>
          </a:p>
          <a:p>
            <a:r>
              <a:rPr lang="en-US" sz="1400" dirty="0"/>
              <a:t>                                            </a:t>
            </a:r>
            <a:r>
              <a:rPr lang="ja-JP" altLang="en-US" sz="1400" dirty="0"/>
              <a:t>　　　　　　　　　　　　　　　　</a:t>
            </a:r>
            <a:r>
              <a:rPr lang="en-US" altLang="ja-JP" sz="1400" dirty="0"/>
              <a:t>		</a:t>
            </a:r>
            <a:r>
              <a:rPr lang="ja-JP" altLang="en-US" sz="1400" dirty="0"/>
              <a:t>　　神戸</a:t>
            </a:r>
            <a:r>
              <a:rPr lang="en-US" altLang="ja-JP" sz="1400" dirty="0"/>
              <a:t>: TEL 078-335-2632</a:t>
            </a:r>
          </a:p>
          <a:p>
            <a:endParaRPr lang="en-US" altLang="ja-JP" sz="1400" dirty="0"/>
          </a:p>
          <a:p>
            <a:r>
              <a:rPr lang="ja-JP" altLang="en-US" sz="1400" dirty="0"/>
              <a:t>　　　　　　　　　　　　　　　　　　　　　　　　　　　　　　　　　　　　　</a:t>
            </a:r>
            <a:r>
              <a:rPr lang="en-US" altLang="ja-JP" sz="1400" dirty="0"/>
              <a:t>      </a:t>
            </a:r>
            <a:r>
              <a:rPr lang="ja-JP" altLang="en-US" sz="1400" dirty="0"/>
              <a:t>東京：</a:t>
            </a:r>
            <a:r>
              <a:rPr lang="en-US" altLang="ja-JP" sz="1400" dirty="0"/>
              <a:t>TEL 03-3493-6262</a:t>
            </a:r>
          </a:p>
          <a:p>
            <a:r>
              <a:rPr lang="en-US" sz="1400" dirty="0"/>
              <a:t>                                            </a:t>
            </a:r>
            <a:r>
              <a:rPr lang="ja-JP" altLang="en-US" sz="1400" dirty="0"/>
              <a:t>　　　　　　　　　　　　　　　　</a:t>
            </a:r>
            <a:r>
              <a:rPr lang="en-US" altLang="ja-JP" sz="1400" dirty="0"/>
              <a:t>		</a:t>
            </a:r>
            <a:r>
              <a:rPr lang="ja-JP" altLang="en-US" sz="1400" dirty="0"/>
              <a:t>　　神戸</a:t>
            </a:r>
            <a:r>
              <a:rPr lang="en-US" altLang="ja-JP" sz="1400" dirty="0"/>
              <a:t>: TEL 078-335-2632</a:t>
            </a:r>
          </a:p>
          <a:p>
            <a:endParaRPr lang="en-US" sz="1400" dirty="0"/>
          </a:p>
        </p:txBody>
      </p:sp>
      <p:sp>
        <p:nvSpPr>
          <p:cNvPr id="8" name="Rectangle 2">
            <a:extLst>
              <a:ext uri="{FF2B5EF4-FFF2-40B4-BE49-F238E27FC236}">
                <a16:creationId xmlns:a16="http://schemas.microsoft.com/office/drawing/2014/main" id="{118CCD3B-A2BB-BC6A-87A9-ACCE0E440C67}"/>
              </a:ext>
            </a:extLst>
          </p:cNvPr>
          <p:cNvSpPr>
            <a:spLocks noChangeArrowheads="1"/>
          </p:cNvSpPr>
          <p:nvPr/>
        </p:nvSpPr>
        <p:spPr bwMode="auto">
          <a:xfrm>
            <a:off x="838200" y="32702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Table 8">
            <a:extLst>
              <a:ext uri="{FF2B5EF4-FFF2-40B4-BE49-F238E27FC236}">
                <a16:creationId xmlns:a16="http://schemas.microsoft.com/office/drawing/2014/main" id="{6F5B4720-A1D0-7B72-0987-5DABCD539154}"/>
              </a:ext>
            </a:extLst>
          </p:cNvPr>
          <p:cNvGraphicFramePr>
            <a:graphicFrameLocks noGrp="1"/>
          </p:cNvGraphicFramePr>
          <p:nvPr>
            <p:extLst>
              <p:ext uri="{D42A27DB-BD31-4B8C-83A1-F6EECF244321}">
                <p14:modId xmlns:p14="http://schemas.microsoft.com/office/powerpoint/2010/main" val="1453384237"/>
              </p:ext>
            </p:extLst>
          </p:nvPr>
        </p:nvGraphicFramePr>
        <p:xfrm>
          <a:off x="6562919" y="4529761"/>
          <a:ext cx="4381500" cy="868588"/>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1444202363"/>
                    </a:ext>
                  </a:extLst>
                </a:gridCol>
                <a:gridCol w="1435100">
                  <a:extLst>
                    <a:ext uri="{9D8B030D-6E8A-4147-A177-3AD203B41FA5}">
                      <a16:colId xmlns:a16="http://schemas.microsoft.com/office/drawing/2014/main" val="1330308035"/>
                    </a:ext>
                  </a:extLst>
                </a:gridCol>
                <a:gridCol w="1104900">
                  <a:extLst>
                    <a:ext uri="{9D8B030D-6E8A-4147-A177-3AD203B41FA5}">
                      <a16:colId xmlns:a16="http://schemas.microsoft.com/office/drawing/2014/main" val="400130725"/>
                    </a:ext>
                  </a:extLst>
                </a:gridCol>
                <a:gridCol w="1231900">
                  <a:extLst>
                    <a:ext uri="{9D8B030D-6E8A-4147-A177-3AD203B41FA5}">
                      <a16:colId xmlns:a16="http://schemas.microsoft.com/office/drawing/2014/main" val="1263524371"/>
                    </a:ext>
                  </a:extLst>
                </a:gridCol>
              </a:tblGrid>
              <a:tr h="217147">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No of Days</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20'DRY</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40'DRY</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54624707"/>
                  </a:ext>
                </a:extLst>
              </a:tr>
              <a:tr h="217147">
                <a:tc>
                  <a:txBody>
                    <a:bodyPr/>
                    <a:lstStyle/>
                    <a:p>
                      <a:pPr algn="l" fontAlgn="b"/>
                      <a:r>
                        <a:rPr lang="en-US" sz="1100" u="none" strike="noStrike" dirty="0">
                          <a:effectLst/>
                        </a:rPr>
                        <a:t>1st Tier</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1~4 </a:t>
                      </a:r>
                      <a:r>
                        <a:rPr lang="en-US" sz="1100" u="none" strike="noStrike" dirty="0" err="1">
                          <a:effectLst/>
                        </a:rPr>
                        <a:t>Calender</a:t>
                      </a:r>
                      <a:r>
                        <a:rPr lang="en-US" sz="1100" u="none" strike="noStrike" dirty="0">
                          <a:effectLst/>
                        </a:rPr>
                        <a:t> days</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JPY 4,000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JPY 6,000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90563183"/>
                  </a:ext>
                </a:extLst>
              </a:tr>
              <a:tr h="217147">
                <a:tc>
                  <a:txBody>
                    <a:bodyPr/>
                    <a:lstStyle/>
                    <a:p>
                      <a:pPr algn="l" fontAlgn="b"/>
                      <a:r>
                        <a:rPr lang="en-US" sz="1100" u="none" strike="noStrike">
                          <a:effectLst/>
                        </a:rPr>
                        <a:t>2nd Tier</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5~9 </a:t>
                      </a:r>
                      <a:r>
                        <a:rPr lang="en-US" sz="1100" u="none" strike="noStrike" dirty="0" err="1">
                          <a:effectLst/>
                        </a:rPr>
                        <a:t>Calender</a:t>
                      </a:r>
                      <a:r>
                        <a:rPr lang="en-US" sz="1100" u="none" strike="noStrike" dirty="0">
                          <a:effectLst/>
                        </a:rPr>
                        <a:t> days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JPY 8,000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JPY 12,000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54514766"/>
                  </a:ext>
                </a:extLst>
              </a:tr>
              <a:tr h="217147">
                <a:tc>
                  <a:txBody>
                    <a:bodyPr/>
                    <a:lstStyle/>
                    <a:p>
                      <a:pPr algn="l" fontAlgn="b"/>
                      <a:r>
                        <a:rPr lang="en-US" sz="1100" u="none" strike="noStrike">
                          <a:effectLst/>
                        </a:rPr>
                        <a:t>3rd Tier</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10~ </a:t>
                      </a:r>
                      <a:r>
                        <a:rPr lang="en-US" sz="1100" u="none" strike="noStrike" dirty="0" err="1">
                          <a:effectLst/>
                        </a:rPr>
                        <a:t>Calender</a:t>
                      </a:r>
                      <a:r>
                        <a:rPr lang="en-US" sz="1100" u="none" strike="noStrike" dirty="0">
                          <a:effectLst/>
                        </a:rPr>
                        <a:t> days</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JPY 16,000</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JPY 24,000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27039444"/>
                  </a:ext>
                </a:extLst>
              </a:tr>
            </a:tbl>
          </a:graphicData>
        </a:graphic>
      </p:graphicFrame>
    </p:spTree>
    <p:extLst>
      <p:ext uri="{BB962C8B-B14F-4D97-AF65-F5344CB8AC3E}">
        <p14:creationId xmlns:p14="http://schemas.microsoft.com/office/powerpoint/2010/main" val="1980551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4770D3C01BC54295212476740AB065" ma:contentTypeVersion="3" ma:contentTypeDescription="Create a new document." ma:contentTypeScope="" ma:versionID="8722c2c4c036f35577b06d5f99c20c38">
  <xsd:schema xmlns:xsd="http://www.w3.org/2001/XMLSchema" xmlns:xs="http://www.w3.org/2001/XMLSchema" xmlns:p="http://schemas.microsoft.com/office/2006/metadata/properties" xmlns:ns1="http://schemas.microsoft.com/sharepoint/v3" xmlns:ns2="a29cfd41-f262-4a4e-9dbf-f9e40f5ed1cc" targetNamespace="http://schemas.microsoft.com/office/2006/metadata/properties" ma:root="true" ma:fieldsID="6846c1a6b8db6149870ee432ede0d549" ns1:_="" ns2:_="">
    <xsd:import namespace="http://schemas.microsoft.com/sharepoint/v3"/>
    <xsd:import namespace="a29cfd41-f262-4a4e-9dbf-f9e40f5ed1cc"/>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29cfd41-f262-4a4e-9dbf-f9e40f5ed1c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BBF4514-1A76-4863-9337-768E564771DE}"/>
</file>

<file path=customXml/itemProps2.xml><?xml version="1.0" encoding="utf-8"?>
<ds:datastoreItem xmlns:ds="http://schemas.openxmlformats.org/officeDocument/2006/customXml" ds:itemID="{829A7A5D-5415-47D3-ADEB-4B0A8CE83BA9}"/>
</file>

<file path=customXml/itemProps3.xml><?xml version="1.0" encoding="utf-8"?>
<ds:datastoreItem xmlns:ds="http://schemas.openxmlformats.org/officeDocument/2006/customXml" ds:itemID="{A5524AB2-CF5E-4E9C-B752-BAE45AEC4D5E}"/>
</file>

<file path=docMetadata/LabelInfo.xml><?xml version="1.0" encoding="utf-8"?>
<clbl:labelList xmlns:clbl="http://schemas.microsoft.com/office/2020/mipLabelMetadata">
  <clbl:label id="{417a5ef8-8625-4b43-8979-e8fc3ba44a98}" enabled="1" method="Standard" siteId="{7851b4cc-2c5c-459f-96d9-16731d6b4ca4}" contentBits="0" removed="0"/>
</clbl:labelList>
</file>

<file path=docProps/app.xml><?xml version="1.0" encoding="utf-8"?>
<Properties xmlns="http://schemas.openxmlformats.org/officeDocument/2006/extended-properties" xmlns:vt="http://schemas.openxmlformats.org/officeDocument/2006/docPropsVTypes">
  <Template/>
  <TotalTime>279</TotalTime>
  <Words>395</Words>
  <Application>Microsoft Office PowerPoint</Application>
  <PresentationFormat>Widescreen</PresentationFormat>
  <Paragraphs>45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游ゴシック</vt:lpstr>
      <vt:lpstr>Aptos</vt:lpstr>
      <vt:lpstr>Arial</vt:lpstr>
      <vt:lpstr>Calibri</vt:lpstr>
      <vt:lpstr>Calibri Light</vt:lpstr>
      <vt:lpstr>Times New Roman</vt:lpstr>
      <vt:lpstr>Office Theme</vt:lpstr>
      <vt:lpstr>カレンダーデイフリータイム終了後のデマレージ計算方法</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特別契約フリータイム終了後の適用デマレージについて</dc:title>
  <dc:creator>SATOKO USUI (IB-CSV-OJB/TKY)</dc:creator>
  <cp:lastModifiedBy>SATOKO USUI (IB-CSV-OJB/TKY)</cp:lastModifiedBy>
  <cp:revision>9</cp:revision>
  <dcterms:created xsi:type="dcterms:W3CDTF">2022-10-20T02:13:53Z</dcterms:created>
  <dcterms:modified xsi:type="dcterms:W3CDTF">2025-06-19T07:47:28Z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0x010100A94770D3C01BC54295212476740AB065</vt:lpwstr>
  </property>
</Properties>
</file>